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57" r:id="rId5"/>
    <p:sldId id="279" r:id="rId6"/>
    <p:sldId id="287" r:id="rId7"/>
    <p:sldId id="294" r:id="rId8"/>
    <p:sldId id="29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C4"/>
    <a:srgbClr val="D60093"/>
    <a:srgbClr val="FF0101"/>
    <a:srgbClr val="6E4F2C"/>
    <a:srgbClr val="11A7BB"/>
    <a:srgbClr val="FF9900"/>
    <a:srgbClr val="FFCC00"/>
    <a:srgbClr val="0097CC"/>
    <a:srgbClr val="552579"/>
    <a:srgbClr val="9A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507" autoAdjust="0"/>
  </p:normalViewPr>
  <p:slideViewPr>
    <p:cSldViewPr snapToGrid="0">
      <p:cViewPr varScale="1">
        <p:scale>
          <a:sx n="70" d="100"/>
          <a:sy n="70" d="100"/>
        </p:scale>
        <p:origin x="24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AD23E-8178-4FEC-AE09-B69DA7034BF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1ED14-5FCB-47DA-9A59-896B02B7C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69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47F12-033E-43EF-ABFE-C5912C64A5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44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1ED14-5FCB-47DA-9A59-896B02B7CC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7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1ED14-5FCB-47DA-9A59-896B02B7CC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2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2171-0DCD-41C7-BE1B-DF4AE26F64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32AE1-9C69-43AE-995C-1B2C5FEE1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09A57-4E3E-4E65-9E42-0766E86C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32904-0D40-41CF-90D9-F81FF639C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C1C19-6BB5-4ACB-882D-F1F5A72E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21578"/>
      </p:ext>
    </p:extLst>
  </p:cSld>
  <p:clrMapOvr>
    <a:masterClrMapping/>
  </p:clrMapOvr>
  <p:transition spd="slow" advTm="2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7B96-394E-4CE4-B09E-826FA945F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1DE3D-C168-45F1-88B9-AC92AC197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9D8B1-617B-4FCC-B87A-C96B14672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A66E8-77FF-4F87-AB7A-2E635F02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AD3B7-52C9-452E-996F-ECC8CADC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0929"/>
      </p:ext>
    </p:extLst>
  </p:cSld>
  <p:clrMapOvr>
    <a:masterClrMapping/>
  </p:clrMapOvr>
  <p:transition spd="slow" advTm="2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95D13-909E-436E-8EE2-9036CF03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0352E-02D3-41E8-AE4E-A0F401C1A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0FC01-C781-492D-996F-2C8A9ECEA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05DBC-A993-49DE-8F4F-D8E404B2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5B453-940B-4510-B138-71CCD74A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12839"/>
      </p:ext>
    </p:extLst>
  </p:cSld>
  <p:clrMapOvr>
    <a:masterClrMapping/>
  </p:clrMapOvr>
  <p:transition spd="slow" advTm="2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ED053-3762-4128-BE0F-9DBFA2C3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8D58A-4C98-4EA8-B534-A2C9F8601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3026D5-A901-4B8C-BD76-D8411DB12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479DB-D01C-4EE5-8069-27280D0E0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37DA8-8135-4F52-8EA7-D7377C43D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CE4CD-3C4D-43D9-B314-0A88ED790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00340"/>
      </p:ext>
    </p:extLst>
  </p:cSld>
  <p:clrMapOvr>
    <a:masterClrMapping/>
  </p:clrMapOvr>
  <p:transition spd="slow" advTm="2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9EC43-B580-477A-89E4-CB241A3C9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6C67C-264F-4A2D-9B0B-8A1DD4DBB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C5C01-95D0-4911-9000-506E6DE94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039B1-5859-459B-A56B-687AF64F8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2AC665-2112-4C50-99D8-C9BA15AB2A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4113A2-682F-4732-9DB8-1E8FF26AE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051D8E-C9D3-4D7D-82B4-581027B4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8E6791-5E62-455D-90D9-4A7BA499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32122"/>
      </p:ext>
    </p:extLst>
  </p:cSld>
  <p:clrMapOvr>
    <a:masterClrMapping/>
  </p:clrMapOvr>
  <p:transition spd="slow" advTm="2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098D8-B732-4EA2-BA01-247F250B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02FCB-87BD-41EA-A49C-92EB00A7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503AA-B453-47B9-95CD-3036D55D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3A442-20E8-43A8-90A6-BD2B6A87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85889"/>
      </p:ext>
    </p:extLst>
  </p:cSld>
  <p:clrMapOvr>
    <a:masterClrMapping/>
  </p:clrMapOvr>
  <p:transition spd="slow" advTm="2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AEB87A-8053-4534-9826-38FB4368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C87FF-166F-4B49-AEFA-16BF220D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6BC02-3769-4DC0-B43E-FDE69BDF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29970"/>
      </p:ext>
    </p:extLst>
  </p:cSld>
  <p:clrMapOvr>
    <a:masterClrMapping/>
  </p:clrMapOvr>
  <p:transition spd="slow" advTm="2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5941F-8F1D-4E30-A1D9-AE323CA35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A7FFE-8CC7-48E1-A739-F139AEA66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DB43E-1CD8-4EBD-9A60-A7A3A6943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765AF8-34F8-48A5-A065-0D0B371C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B979F-902D-40F4-9D6F-36376229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F530E-E881-403B-94AD-48851D47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0633"/>
      </p:ext>
    </p:extLst>
  </p:cSld>
  <p:clrMapOvr>
    <a:masterClrMapping/>
  </p:clrMapOvr>
  <p:transition spd="slow" advTm="2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A7D47-0449-461D-8FCE-DD8103ECB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8FF4D-9E5C-4FDA-B77E-39E02F054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70CB6-0969-46F1-A497-2AF4164AB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A4A6A-B561-4721-A9E5-6E2EEB9C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185054-B435-47DA-96FA-DDEDCC39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F78B6-37FB-48E5-8723-15E3BEBD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43833"/>
      </p:ext>
    </p:extLst>
  </p:cSld>
  <p:clrMapOvr>
    <a:masterClrMapping/>
  </p:clrMapOvr>
  <p:transition spd="slow" advTm="2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1D03F-9581-488E-B87E-ADC0011AE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580FB-778B-4B66-A013-D4D537CED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70AAA-4C55-4A2F-9BAE-3E859434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78D52-CA5C-43D7-B00F-A9A33E2A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0BAAA-AADB-40C1-B5B2-00CBFFEF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002"/>
      </p:ext>
    </p:extLst>
  </p:cSld>
  <p:clrMapOvr>
    <a:masterClrMapping/>
  </p:clrMapOvr>
  <p:transition spd="slow" advTm="2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413C02-B5E6-42D9-86F4-ACF18BADE9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BFBE2D-3ED3-4C93-836F-89B373716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197C3-4F81-45BE-97F8-BEBCE4C4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B7F91-E458-4E36-B3B3-23F4A9DE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CB50D-D884-4FF4-86F6-C540D296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83118"/>
      </p:ext>
    </p:extLst>
  </p:cSld>
  <p:clrMapOvr>
    <a:masterClrMapping/>
  </p:clrMapOvr>
  <p:transition spd="slow" advTm="2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4F607-B368-4E10-8109-A0674B21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B2FF6-5D54-4CEF-A228-F9826D86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E8B61-6EC1-480C-B9BE-973038BBEB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A1655-9447-43F8-A1DE-6DAFCB7DC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C629F-5D86-4CEA-AAD2-3EB45DB10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0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20000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hyperlink" Target="https://t.e2ma.net/click/3dp8fk/7wapvix/boqess" TargetMode="External"/><Relationship Id="rId4" Type="http://schemas.openxmlformats.org/officeDocument/2006/relationships/hyperlink" Target="https://www.gvsu.edu/htm/opportunities-index.ht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gvsu.edu/htm/opportunities/detail.htm?opportunityId=23037475-B417-214B-51DE2401F00F3B8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vsu.edu/htm/opportunities/detail.htm?opportunityId=23730754-F168-C67E-272CA48DEE97DF24" TargetMode="External"/><Relationship Id="rId5" Type="http://schemas.openxmlformats.org/officeDocument/2006/relationships/hyperlink" Target="https://www.gvsu.edu/htm/opportunities/detail.htm?opportunityId=239188BD-B8AA-C65E-C971194B8E0A4DF3" TargetMode="External"/><Relationship Id="rId4" Type="http://schemas.openxmlformats.org/officeDocument/2006/relationships/hyperlink" Target="https://www.gvsu.edu/htm/opportunities/detail.htm?opportunityId=01D02FBD-8F0E-046B-AAF488987E303D4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gvsu.edu/teach-i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vsu.edu/careers/graduate-school-fair-2026-592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vsu.joinhandshake.com/events/2038362/share_pre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7A571F-AA01-466C-8C82-974CED1AC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59" y="-3435"/>
            <a:ext cx="2963506" cy="6858000"/>
          </a:xfrm>
          <a:prstGeom prst="rect">
            <a:avLst/>
          </a:prstGeom>
          <a:solidFill>
            <a:srgbClr val="0065A4"/>
          </a:solidFill>
          <a:ln>
            <a:solidFill>
              <a:srgbClr val="006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&quot;HTM WEEKLY&#10;Let's Connect Lakers!&quot;">
            <a:extLst>
              <a:ext uri="{FF2B5EF4-FFF2-40B4-BE49-F238E27FC236}">
                <a16:creationId xmlns:a16="http://schemas.microsoft.com/office/drawing/2014/main" id="{8372838F-431C-49BC-AEFF-D831E8F90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0" y="179504"/>
            <a:ext cx="2938585" cy="2052345"/>
          </a:xfrm>
          <a:prstGeom prst="rect">
            <a:avLst/>
          </a:prstGeom>
        </p:spPr>
      </p:pic>
      <p:sp>
        <p:nvSpPr>
          <p:cNvPr id="42" name="Date">
            <a:extLst>
              <a:ext uri="{FF2B5EF4-FFF2-40B4-BE49-F238E27FC236}">
                <a16:creationId xmlns:a16="http://schemas.microsoft.com/office/drawing/2014/main" id="{07E73960-6B7A-5C43-8B96-F81BEDC5C552}"/>
              </a:ext>
            </a:extLst>
          </p:cNvPr>
          <p:cNvSpPr txBox="1"/>
          <p:nvPr/>
        </p:nvSpPr>
        <p:spPr>
          <a:xfrm>
            <a:off x="589702" y="2656308"/>
            <a:ext cx="1651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Calibri" panose="020F0502020204030204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.19.2026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27">
            <a:extLst>
              <a:ext uri="{FF2B5EF4-FFF2-40B4-BE49-F238E27FC236}">
                <a16:creationId xmlns:a16="http://schemas.microsoft.com/office/drawing/2014/main" id="{FFC6EDB4-5708-A4D6-B5BB-3F03B5111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30461"/>
              </p:ext>
            </p:extLst>
          </p:nvPr>
        </p:nvGraphicFramePr>
        <p:xfrm>
          <a:off x="3414139" y="1356033"/>
          <a:ext cx="8345496" cy="4110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0243">
                  <a:extLst>
                    <a:ext uri="{9D8B030D-6E8A-4147-A177-3AD203B41FA5}">
                      <a16:colId xmlns:a16="http://schemas.microsoft.com/office/drawing/2014/main" val="4238054465"/>
                    </a:ext>
                  </a:extLst>
                </a:gridCol>
                <a:gridCol w="4335253">
                  <a:extLst>
                    <a:ext uri="{9D8B030D-6E8A-4147-A177-3AD203B41FA5}">
                      <a16:colId xmlns:a16="http://schemas.microsoft.com/office/drawing/2014/main" val="1521058076"/>
                    </a:ext>
                  </a:extLst>
                </a:gridCol>
              </a:tblGrid>
              <a:tr h="45272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085685"/>
                  </a:ext>
                </a:extLst>
              </a:tr>
              <a:tr h="8078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/>
                        <a:t>1.  </a:t>
                      </a:r>
                      <a:r>
                        <a:rPr lang="en-US" sz="1200" b="1" dirty="0"/>
                        <a:t>RECENT JOB/INTERNSHP OPENINGS 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week, new opportunities to learn and grow as an HTM professional.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4"/>
                        </a:rPr>
                        <a:t>Check out the listings for jobs and internships!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2366"/>
                  </a:ext>
                </a:extLst>
              </a:tr>
              <a:tr h="76993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2. GVSU TEACH-IN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 </a:t>
                      </a:r>
                      <a:r>
                        <a:rPr lang="en-US" sz="11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https://t.e2ma.net/click/3dp8fk/7wapvix/boqess"/>
                        </a:rPr>
                        <a:t>GVSU Teach-In: Lifelong Learning Toward Educational Equity and Action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https://t.e2ma.net/click/3dp8fk/7wapvix/boqess"/>
                        </a:rPr>
                        <a:t> 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a campus-wide opportunity that explores educational equity across disciplines. Join us </a:t>
                      </a:r>
                      <a:r>
                        <a:rPr lang="en-US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 10 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Valley Campus and </a:t>
                      </a:r>
                      <a:r>
                        <a:rPr lang="en-US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 11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on the City Campus.</a:t>
                      </a:r>
                      <a:b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1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515892"/>
                  </a:ext>
                </a:extLst>
              </a:tr>
              <a:tr h="8347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 GRADUATE SCHOOL FAIR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Explore your future at the annual GVSU Graduate School Fair hosted by the GVSU Career Center  on Wednesday</a:t>
                      </a:r>
                      <a:r>
                        <a:rPr lang="en-US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October 21, 2026, from 12pm - 2pm in the Henry Hall Atrium on the Allendale campus.  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648921"/>
                  </a:ext>
                </a:extLst>
              </a:tr>
              <a:tr h="108529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4. HTM SPEAKER SERIES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Talk: From Graduation to Getting Ahead  November 4</a:t>
                      </a:r>
                      <a:r>
                        <a:rPr lang="en-US" sz="1100" b="1" i="0" u="none" strike="noStrike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1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12:00 -1:00pm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Taylor Smith is the Content Manager  of Destinations at Meetings Today, Writer of National Award-Winning Column “The Z”, co-host  of the </a:t>
                      </a:r>
                      <a:r>
                        <a:rPr lang="en-US" sz="11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Eventualists</a:t>
                      </a: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podcast, and names a 2024 Woman to Watch. </a:t>
                      </a:r>
                      <a:endParaRPr lang="en-US" sz="1100" dirty="0">
                        <a:solidFill>
                          <a:prstClr val="black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5139073"/>
                  </a:ext>
                </a:extLst>
              </a:tr>
            </a:tbl>
          </a:graphicData>
        </a:graphic>
      </p:graphicFrame>
      <p:pic>
        <p:nvPicPr>
          <p:cNvPr id="21" name="Picture 20" descr="A group of women posing for a photo&#10;&#10;AI-generated content may be incorrect.">
            <a:extLst>
              <a:ext uri="{FF2B5EF4-FFF2-40B4-BE49-F238E27FC236}">
                <a16:creationId xmlns:a16="http://schemas.microsoft.com/office/drawing/2014/main" id="{31599D00-8C01-774C-0D36-046578BA1E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t="29908" r="32237" b="-459"/>
          <a:stretch>
            <a:fillRect/>
          </a:stretch>
        </p:blipFill>
        <p:spPr>
          <a:xfrm>
            <a:off x="236758" y="3244334"/>
            <a:ext cx="2349280" cy="24363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6822299"/>
      </p:ext>
    </p:extLst>
  </p:cSld>
  <p:clrMapOvr>
    <a:masterClrMapping/>
  </p:clrMapOvr>
  <p:transition spd="slow" advTm="30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7A571F-AA01-466C-8C82-974CED1AC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914660" cy="6858000"/>
          </a:xfrm>
          <a:prstGeom prst="rect">
            <a:avLst/>
          </a:prstGeom>
          <a:solidFill>
            <a:srgbClr val="0065A4"/>
          </a:solidFill>
          <a:ln>
            <a:solidFill>
              <a:srgbClr val="006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&quot;HTM WEEKLY&#10;Let's Connect Lakers!&quot;">
            <a:extLst>
              <a:ext uri="{FF2B5EF4-FFF2-40B4-BE49-F238E27FC236}">
                <a16:creationId xmlns:a16="http://schemas.microsoft.com/office/drawing/2014/main" id="{6881F8C5-F326-4DD8-BE33-B50C010BE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" y="179504"/>
            <a:ext cx="2889740" cy="2018231"/>
          </a:xfrm>
          <a:prstGeom prst="rect">
            <a:avLst/>
          </a:prstGeom>
        </p:spPr>
      </p:pic>
      <p:sp>
        <p:nvSpPr>
          <p:cNvPr id="14" name="Oval 13" descr="1">
            <a:extLst>
              <a:ext uri="{FF2B5EF4-FFF2-40B4-BE49-F238E27FC236}">
                <a16:creationId xmlns:a16="http://schemas.microsoft.com/office/drawing/2014/main" id="{20D169B2-2992-4316-A570-5300AB036660}"/>
              </a:ext>
            </a:extLst>
          </p:cNvPr>
          <p:cNvSpPr/>
          <p:nvPr/>
        </p:nvSpPr>
        <p:spPr>
          <a:xfrm>
            <a:off x="570216" y="2961094"/>
            <a:ext cx="1824106" cy="1830103"/>
          </a:xfrm>
          <a:prstGeom prst="ellipse">
            <a:avLst/>
          </a:prstGeom>
          <a:solidFill>
            <a:srgbClr val="0065A4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D71C5384-1D26-AD38-047B-18E79768E81B}"/>
              </a:ext>
            </a:extLst>
          </p:cNvPr>
          <p:cNvSpPr txBox="1">
            <a:spLocks/>
          </p:cNvSpPr>
          <p:nvPr/>
        </p:nvSpPr>
        <p:spPr>
          <a:xfrm>
            <a:off x="3573491" y="341453"/>
            <a:ext cx="7157817" cy="14343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65A4"/>
                </a:solidFill>
                <a:latin typeface="Calibri Light" panose="020F0302020204030204"/>
              </a:rPr>
              <a:t>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65A4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B1D4BC-D840-DC59-98AB-F0CE1B94BE66}"/>
              </a:ext>
            </a:extLst>
          </p:cNvPr>
          <p:cNvSpPr txBox="1"/>
          <p:nvPr/>
        </p:nvSpPr>
        <p:spPr>
          <a:xfrm>
            <a:off x="4095577" y="341453"/>
            <a:ext cx="69146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 Black" panose="02040A04050005020304" pitchFamily="18" charset="0"/>
              </a:rPr>
              <a:t>New Internship and Employment Opportunities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E243F1-FF5B-21C0-E879-770AC4F8632F}"/>
              </a:ext>
            </a:extLst>
          </p:cNvPr>
          <p:cNvSpPr txBox="1"/>
          <p:nvPr/>
        </p:nvSpPr>
        <p:spPr>
          <a:xfrm>
            <a:off x="3158297" y="1209383"/>
            <a:ext cx="832281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u="sng" dirty="0">
                <a:hlinkClick r:id="rId4" tooltip="Summer Manager Intern - Multiple Positions  - Short's Brewing Co. "/>
              </a:rPr>
              <a:t>Summer Manager Intern - Multiple Positions</a:t>
            </a:r>
            <a:endParaRPr lang="en-US" dirty="0"/>
          </a:p>
          <a:p>
            <a:pPr lvl="0"/>
            <a:r>
              <a:rPr lang="en-US" dirty="0"/>
              <a:t>Short's Brewing Co. - Elk Rapids, Michigan</a:t>
            </a:r>
          </a:p>
          <a:p>
            <a:pPr lvl="0"/>
            <a:r>
              <a:rPr lang="en-US" dirty="0"/>
              <a:t>Application Deadline: 1/12/27</a:t>
            </a:r>
            <a:br>
              <a:rPr lang="en-US" dirty="0"/>
            </a:br>
            <a:r>
              <a:rPr lang="en-US" dirty="0"/>
              <a:t>Posted: 10/12/26</a:t>
            </a:r>
          </a:p>
          <a:p>
            <a:pPr lvl="0"/>
            <a:endParaRPr lang="en-US" dirty="0"/>
          </a:p>
          <a:p>
            <a:pPr lvl="0"/>
            <a:r>
              <a:rPr lang="en-US" u="sng" dirty="0">
                <a:hlinkClick r:id="rId5" tooltip="Wedding Coordinator Internship (Openings for all of Michigan!) - The Best Day Details"/>
              </a:rPr>
              <a:t>Wedding Coordinator Internship (Openings for all of Michigan!)</a:t>
            </a:r>
            <a:endParaRPr lang="en-US" dirty="0"/>
          </a:p>
          <a:p>
            <a:pPr lvl="0"/>
            <a:r>
              <a:rPr lang="en-US" dirty="0"/>
              <a:t>The Best Day Details - Grand Rapids, Michigan</a:t>
            </a:r>
          </a:p>
          <a:p>
            <a:pPr lvl="0"/>
            <a:r>
              <a:rPr lang="en-US" dirty="0"/>
              <a:t>Application Deadline: October 29th 2026</a:t>
            </a:r>
            <a:br>
              <a:rPr lang="en-US" dirty="0"/>
            </a:br>
            <a:r>
              <a:rPr lang="en-US" dirty="0"/>
              <a:t>Posted: 10/12/26</a:t>
            </a:r>
          </a:p>
          <a:p>
            <a:pPr lvl="0"/>
            <a:endParaRPr lang="en-US" dirty="0"/>
          </a:p>
          <a:p>
            <a:pPr lvl="0"/>
            <a:r>
              <a:rPr lang="en-US" u="sng" dirty="0">
                <a:hlinkClick r:id="rId6" tooltip="Housekeeping Host - Hyatt Place Grand Rapids Downtown"/>
              </a:rPr>
              <a:t>Housekeeping Host</a:t>
            </a:r>
            <a:endParaRPr lang="en-US" dirty="0"/>
          </a:p>
          <a:p>
            <a:pPr lvl="0"/>
            <a:r>
              <a:rPr lang="en-US" dirty="0"/>
              <a:t>Hyatt Place Grand Rapids Downtown - Grand Rapids, Michigan</a:t>
            </a:r>
          </a:p>
          <a:p>
            <a:pPr lvl="0"/>
            <a:r>
              <a:rPr lang="en-US" dirty="0"/>
              <a:t>Application Deadline: 1/12/27</a:t>
            </a:r>
            <a:br>
              <a:rPr lang="en-US" dirty="0"/>
            </a:br>
            <a:r>
              <a:rPr lang="en-US" dirty="0"/>
              <a:t>Posted: 10/12/26</a:t>
            </a:r>
          </a:p>
          <a:p>
            <a:pPr lvl="0"/>
            <a:endParaRPr lang="en-US" dirty="0"/>
          </a:p>
          <a:p>
            <a:pPr lvl="0"/>
            <a:r>
              <a:rPr lang="en-US" u="sng" dirty="0">
                <a:hlinkClick r:id="rId7" tooltip="Gallery Host - Hyatt Place Grand Rapids Downtown"/>
              </a:rPr>
              <a:t>Gallery Host</a:t>
            </a:r>
            <a:endParaRPr lang="en-US" dirty="0"/>
          </a:p>
          <a:p>
            <a:pPr lvl="0"/>
            <a:r>
              <a:rPr lang="en-US" dirty="0"/>
              <a:t>Hyatt Place Grand Rapids Downtown - Grand Rapids, Michigan</a:t>
            </a:r>
          </a:p>
          <a:p>
            <a:pPr lvl="0"/>
            <a:r>
              <a:rPr lang="en-US" dirty="0"/>
              <a:t>Application Deadline: 1/12/27</a:t>
            </a:r>
            <a:br>
              <a:rPr lang="en-US" dirty="0"/>
            </a:br>
            <a:r>
              <a:rPr lang="en-US" dirty="0"/>
              <a:t>Posted: 10/12/26</a:t>
            </a:r>
          </a:p>
          <a:p>
            <a:pPr algn="l"/>
            <a:endParaRPr lang="en-US" b="0" i="0" dirty="0">
              <a:solidFill>
                <a:srgbClr val="232323"/>
              </a:solidFill>
              <a:effectLst/>
              <a:highlight>
                <a:srgbClr val="FFFFFF"/>
              </a:highlight>
              <a:latin typeface="Lato" panose="020F0502020204030203" pitchFamily="34" charset="0"/>
            </a:endParaRPr>
          </a:p>
          <a:p>
            <a:pPr algn="l"/>
            <a:endParaRPr lang="en-US" b="0" i="0" dirty="0">
              <a:solidFill>
                <a:srgbClr val="23232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396112"/>
      </p:ext>
    </p:extLst>
  </p:cSld>
  <p:clrMapOvr>
    <a:masterClrMapping/>
  </p:clrMapOvr>
  <p:transition spd="slow" advTm="20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7A571F-AA01-466C-8C82-974CED1AC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962" y="0"/>
            <a:ext cx="2963506" cy="6858000"/>
          </a:xfrm>
          <a:prstGeom prst="rect">
            <a:avLst/>
          </a:prstGeom>
          <a:solidFill>
            <a:srgbClr val="0065A4"/>
          </a:solidFill>
          <a:ln>
            <a:solidFill>
              <a:srgbClr val="006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&quot;HTM WEEKLY&#10;Let's Connect Lakers!&quot;">
            <a:extLst>
              <a:ext uri="{FF2B5EF4-FFF2-40B4-BE49-F238E27FC236}">
                <a16:creationId xmlns:a16="http://schemas.microsoft.com/office/drawing/2014/main" id="{362F77D2-18D6-4239-968B-19C1FCAC4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" y="179504"/>
            <a:ext cx="2926624" cy="2055696"/>
          </a:xfrm>
          <a:prstGeom prst="rect">
            <a:avLst/>
          </a:prstGeom>
        </p:spPr>
      </p:pic>
      <p:sp>
        <p:nvSpPr>
          <p:cNvPr id="13" name="Oval 12" descr="2">
            <a:extLst>
              <a:ext uri="{FF2B5EF4-FFF2-40B4-BE49-F238E27FC236}">
                <a16:creationId xmlns:a16="http://schemas.microsoft.com/office/drawing/2014/main" id="{BFAA05DD-DA14-4294-BE84-40719C473882}"/>
              </a:ext>
            </a:extLst>
          </p:cNvPr>
          <p:cNvSpPr/>
          <p:nvPr/>
        </p:nvSpPr>
        <p:spPr>
          <a:xfrm>
            <a:off x="437822" y="2792698"/>
            <a:ext cx="1824106" cy="1830103"/>
          </a:xfrm>
          <a:prstGeom prst="ellipse">
            <a:avLst/>
          </a:prstGeom>
          <a:solidFill>
            <a:srgbClr val="0065A4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C5B8017-8B75-4525-A896-3E37D6F10DF0}"/>
              </a:ext>
            </a:extLst>
          </p:cNvPr>
          <p:cNvSpPr txBox="1">
            <a:spLocks/>
          </p:cNvSpPr>
          <p:nvPr/>
        </p:nvSpPr>
        <p:spPr>
          <a:xfrm>
            <a:off x="3696224" y="308452"/>
            <a:ext cx="7572623" cy="6253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 Black" panose="02040A04050005020304" pitchFamily="18" charset="0"/>
              </a:rPr>
              <a:t>GVSU TEACH-IN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43D86D-721F-A270-8CBF-CD75D64A2C6F}"/>
              </a:ext>
            </a:extLst>
          </p:cNvPr>
          <p:cNvSpPr txBox="1"/>
          <p:nvPr/>
        </p:nvSpPr>
        <p:spPr>
          <a:xfrm>
            <a:off x="7221360" y="3961058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6F5FBB-888C-7AB1-42D8-E680B8D39BBC}"/>
              </a:ext>
            </a:extLst>
          </p:cNvPr>
          <p:cNvSpPr txBox="1"/>
          <p:nvPr/>
        </p:nvSpPr>
        <p:spPr>
          <a:xfrm>
            <a:off x="7599466" y="1190328"/>
            <a:ext cx="427164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b="1" dirty="0">
                <a:hlinkClick r:id="rId4"/>
              </a:rPr>
              <a:t>GVSU Teach-In: Lifelong Learning toward Educational Equity and Action</a:t>
            </a:r>
            <a:r>
              <a:rPr lang="en-US" dirty="0">
                <a:hlinkClick r:id="rId4"/>
              </a:rPr>
              <a:t> </a:t>
            </a:r>
            <a:r>
              <a:rPr lang="en-US" dirty="0"/>
              <a:t>is a campus-wide, student-centered learning experience dedicated to advancing educational equity across the university. Bringing together students, faculty, and staff, the Teach-In creates opportunities to explore how educational equity shapes teaching, learning, research, and practice across disciplines, including technology, healthcare, engineering, business, the arts, and beyond.</a:t>
            </a:r>
          </a:p>
          <a:p>
            <a:endParaRPr lang="en-US" dirty="0"/>
          </a:p>
          <a:p>
            <a:r>
              <a:rPr lang="en-US" dirty="0"/>
              <a:t> Join us </a:t>
            </a:r>
            <a:r>
              <a:rPr lang="en-US" b="1" dirty="0"/>
              <a:t>November 10 </a:t>
            </a:r>
            <a:r>
              <a:rPr lang="en-US" dirty="0"/>
              <a:t>on the Valley Campus and </a:t>
            </a:r>
            <a:r>
              <a:rPr lang="en-US" b="1" dirty="0"/>
              <a:t>November 11</a:t>
            </a:r>
            <a:r>
              <a:rPr lang="en-US" dirty="0"/>
              <a:t> on the City Campus. </a:t>
            </a:r>
          </a:p>
          <a:p>
            <a:endParaRPr lang="en-US" dirty="0"/>
          </a:p>
          <a:p>
            <a:r>
              <a:rPr lang="en-US" dirty="0"/>
              <a:t>Faculty, staff, and students are invited to submit session proposals by </a:t>
            </a:r>
            <a:r>
              <a:rPr lang="en-US" b="1" dirty="0"/>
              <a:t>October 11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14B89-3660-7B80-87FB-2A9FFCD0A4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12" y="1568287"/>
            <a:ext cx="4278923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03292"/>
      </p:ext>
    </p:extLst>
  </p:cSld>
  <p:clrMapOvr>
    <a:masterClrMapping/>
  </p:clrMapOvr>
  <p:transition spd="slow" advTm="2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55D86-DA58-81CA-0E77-B2F85022E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C575DC-7BB9-5CAF-80D3-7C48EC9A5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963" y="0"/>
            <a:ext cx="2926623" cy="6858000"/>
          </a:xfrm>
          <a:prstGeom prst="rect">
            <a:avLst/>
          </a:prstGeom>
          <a:solidFill>
            <a:srgbClr val="0065A4"/>
          </a:solidFill>
          <a:ln>
            <a:solidFill>
              <a:srgbClr val="006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&quot;HTM WEEKLY&#10;Let's Connect Lakers!&quot;">
            <a:extLst>
              <a:ext uri="{FF2B5EF4-FFF2-40B4-BE49-F238E27FC236}">
                <a16:creationId xmlns:a16="http://schemas.microsoft.com/office/drawing/2014/main" id="{A1CF315F-E9CF-9C47-8ACA-C9FB6B7BA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1" y="146971"/>
            <a:ext cx="2889740" cy="201823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55BD382-F2EA-BFE5-2DCA-304FB1F40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3123" y="341055"/>
            <a:ext cx="6667392" cy="611488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masis MT Pro Black" panose="02040A04050005020304" pitchFamily="18" charset="0"/>
              </a:rPr>
              <a:t>CAREER CENTER EVENTS</a:t>
            </a:r>
          </a:p>
        </p:txBody>
      </p:sp>
      <p:sp>
        <p:nvSpPr>
          <p:cNvPr id="2" name="Oval 1" descr="2">
            <a:extLst>
              <a:ext uri="{FF2B5EF4-FFF2-40B4-BE49-F238E27FC236}">
                <a16:creationId xmlns:a16="http://schemas.microsoft.com/office/drawing/2014/main" id="{0A8893DC-E831-D3F6-E05C-09B403C6A688}"/>
              </a:ext>
            </a:extLst>
          </p:cNvPr>
          <p:cNvSpPr/>
          <p:nvPr/>
        </p:nvSpPr>
        <p:spPr>
          <a:xfrm>
            <a:off x="437822" y="2792698"/>
            <a:ext cx="1824106" cy="1830103"/>
          </a:xfrm>
          <a:prstGeom prst="ellipse">
            <a:avLst/>
          </a:prstGeom>
          <a:solidFill>
            <a:srgbClr val="0065A4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3D7C1-E4C4-A4C2-AF91-306B965F9F3B}"/>
              </a:ext>
            </a:extLst>
          </p:cNvPr>
          <p:cNvSpPr txBox="1"/>
          <p:nvPr/>
        </p:nvSpPr>
        <p:spPr>
          <a:xfrm>
            <a:off x="7276757" y="-436305"/>
            <a:ext cx="474692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endParaRPr lang="en-US" dirty="0">
              <a:solidFill>
                <a:srgbClr val="0065C4"/>
              </a:solidFill>
            </a:endParaRPr>
          </a:p>
          <a:p>
            <a:pPr algn="ctr"/>
            <a:endParaRPr lang="en-US" sz="2000" b="1" dirty="0">
              <a:solidFill>
                <a:schemeClr val="accent1">
                  <a:lumMod val="50000"/>
                </a:schemeClr>
              </a:solidFill>
              <a:latin typeface="Amasis MT Pro Black" panose="02040A04050005020304" pitchFamily="18" charset="0"/>
            </a:endParaRPr>
          </a:p>
          <a:p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200" b="1" dirty="0">
                <a:solidFill>
                  <a:srgbClr val="0065C4"/>
                </a:solidFill>
              </a:rPr>
              <a:t>Graduate School Fair 2026</a:t>
            </a:r>
          </a:p>
          <a:p>
            <a:pPr algn="ctr"/>
            <a:endParaRPr lang="en-US" sz="3200" b="1" dirty="0">
              <a:solidFill>
                <a:srgbClr val="0065C4"/>
              </a:solidFill>
            </a:endParaRPr>
          </a:p>
          <a:p>
            <a:pPr algn="ctr"/>
            <a:r>
              <a:rPr lang="en-US" dirty="0"/>
              <a:t>Wednesday, October 21, 2026</a:t>
            </a:r>
            <a:br>
              <a:rPr lang="en-US" dirty="0"/>
            </a:br>
            <a:r>
              <a:rPr lang="en-US" dirty="0"/>
              <a:t>12:00 p.m. - 2:00 p.m.</a:t>
            </a:r>
          </a:p>
          <a:p>
            <a:pPr algn="ctr"/>
            <a:r>
              <a:rPr lang="en-US" b="1" dirty="0"/>
              <a:t>Henry Hall Atrium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BEFA3A-BE41-4DD0-1DC9-BF5825FAC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461" y="1684168"/>
            <a:ext cx="4142235" cy="4142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704C2B-C6EE-BE9E-B62F-55CB5EE277B4}"/>
              </a:ext>
            </a:extLst>
          </p:cNvPr>
          <p:cNvSpPr txBox="1"/>
          <p:nvPr/>
        </p:nvSpPr>
        <p:spPr>
          <a:xfrm>
            <a:off x="7803360" y="2887682"/>
            <a:ext cx="36937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GVSU Career Center is excited to welcome you and several representatives from universities and colleges across the nation to this amazing in-person event. This is a great opportunity for you to learn about their graduate programs and connect with educational professionals from renowned institutions.</a:t>
            </a:r>
          </a:p>
          <a:p>
            <a:pPr algn="ctr"/>
            <a:r>
              <a:rPr lang="en-US" dirty="0"/>
              <a:t>To view the list of Graduate Schools, check out </a:t>
            </a:r>
            <a:r>
              <a:rPr lang="en-US" u="sng" dirty="0">
                <a:hlinkClick r:id="rId4"/>
              </a:rPr>
              <a:t>www.gvsu.edu/careers/gradfair26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77484"/>
      </p:ext>
    </p:extLst>
  </p:cSld>
  <p:clrMapOvr>
    <a:masterClrMapping/>
  </p:clrMapOvr>
  <p:transition spd="slow" advTm="15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A120E-7C4A-33E7-C1FA-DCEA7EBD3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96F122-5AF5-7200-BCD0-F56AF3E8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963" y="0"/>
            <a:ext cx="2926623" cy="6858000"/>
          </a:xfrm>
          <a:prstGeom prst="rect">
            <a:avLst/>
          </a:prstGeom>
          <a:solidFill>
            <a:srgbClr val="0065A4"/>
          </a:solidFill>
          <a:ln>
            <a:solidFill>
              <a:srgbClr val="006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&quot;HTM WEEKLY&#10;Let's Connect Lakers!&quot;">
            <a:extLst>
              <a:ext uri="{FF2B5EF4-FFF2-40B4-BE49-F238E27FC236}">
                <a16:creationId xmlns:a16="http://schemas.microsoft.com/office/drawing/2014/main" id="{D441D2A9-7356-23B0-430A-8B1B1FD51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1" y="146971"/>
            <a:ext cx="2889740" cy="2018231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05AA6C0-43FE-51E5-BE1F-940900D4E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2102" y="341054"/>
            <a:ext cx="6667392" cy="611488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masis MT Pro Black" panose="02040A04050005020304" pitchFamily="18" charset="0"/>
              </a:rPr>
              <a:t>HTM SPEAKER SERIES</a:t>
            </a:r>
          </a:p>
        </p:txBody>
      </p:sp>
      <p:sp>
        <p:nvSpPr>
          <p:cNvPr id="2" name="Oval 1" descr="2">
            <a:extLst>
              <a:ext uri="{FF2B5EF4-FFF2-40B4-BE49-F238E27FC236}">
                <a16:creationId xmlns:a16="http://schemas.microsoft.com/office/drawing/2014/main" id="{3A47DA13-E4F9-5B47-34D2-136A3CACB54A}"/>
              </a:ext>
            </a:extLst>
          </p:cNvPr>
          <p:cNvSpPr/>
          <p:nvPr/>
        </p:nvSpPr>
        <p:spPr>
          <a:xfrm>
            <a:off x="437822" y="2792698"/>
            <a:ext cx="1824106" cy="1830103"/>
          </a:xfrm>
          <a:prstGeom prst="ellipse">
            <a:avLst/>
          </a:prstGeom>
          <a:solidFill>
            <a:srgbClr val="0065A4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n w="0"/>
                <a:solidFill>
                  <a:prstClr val="black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4</a:t>
            </a:r>
            <a:endParaRPr kumimoji="0" lang="en-US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43D787-8E87-B2C2-2C5E-69BDF29FF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604" y="1666256"/>
            <a:ext cx="5189442" cy="4441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DB60B-387D-66B9-7574-42F64E9F48B0}"/>
              </a:ext>
            </a:extLst>
          </p:cNvPr>
          <p:cNvSpPr txBox="1"/>
          <p:nvPr/>
        </p:nvSpPr>
        <p:spPr>
          <a:xfrm>
            <a:off x="8099578" y="1236975"/>
            <a:ext cx="4171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Wednesday, November 4, 2026</a:t>
            </a:r>
          </a:p>
          <a:p>
            <a:pPr algn="ctr"/>
            <a:r>
              <a:rPr lang="en-US" b="1" dirty="0"/>
              <a:t>12:00 pm – 1:00 pm  via Zoom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 required to obtain Zoom link 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F2796B-5F4A-ABB8-5C36-25AA21B6F315}"/>
              </a:ext>
            </a:extLst>
          </p:cNvPr>
          <p:cNvSpPr txBox="1"/>
          <p:nvPr/>
        </p:nvSpPr>
        <p:spPr>
          <a:xfrm>
            <a:off x="8301052" y="2721738"/>
            <a:ext cx="376902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This virtual event will feature </a:t>
            </a:r>
            <a:r>
              <a:rPr lang="en-US" sz="1600" b="1" dirty="0"/>
              <a:t>Taylor Smith, Content Manager, Destinations at Meetings Today</a:t>
            </a:r>
            <a:r>
              <a:rPr lang="en-US" sz="1600" dirty="0"/>
              <a:t>, and will be hosted and moderated by </a:t>
            </a:r>
            <a:r>
              <a:rPr lang="en-US" sz="1600" b="1" dirty="0"/>
              <a:t>Courtney Stanley</a:t>
            </a:r>
            <a:r>
              <a:rPr lang="en-US" sz="1600" dirty="0"/>
              <a:t>, an accomplished industry professional and advocate for emerging hospitality leaders.</a:t>
            </a:r>
          </a:p>
          <a:p>
            <a:r>
              <a:rPr lang="en-US" sz="1600" dirty="0"/>
              <a:t>Taylor is a rising voice in the meetings, tourism, and hospitality industry who has made an impressive impact early in her career. She is the creator of the nationally award-winning column </a:t>
            </a:r>
            <a:r>
              <a:rPr lang="en-US" sz="1600" i="1" dirty="0"/>
              <a:t>The Z</a:t>
            </a:r>
            <a:r>
              <a:rPr lang="en-US" sz="1600" dirty="0"/>
              <a:t>, co-host of the </a:t>
            </a:r>
            <a:r>
              <a:rPr lang="en-US" sz="1600" i="1" dirty="0" err="1"/>
              <a:t>Eventualists</a:t>
            </a:r>
            <a:r>
              <a:rPr lang="en-US" sz="1600" dirty="0"/>
              <a:t> podcast, and has been recognized among </a:t>
            </a:r>
            <a:r>
              <a:rPr lang="en-US" sz="1600" dirty="0" err="1"/>
              <a:t>EventEx's</a:t>
            </a:r>
            <a:r>
              <a:rPr lang="en-US" sz="1600" dirty="0"/>
              <a:t> Most Influential People in 2024 and 2025. She was also named a 2024 Woman to Watch.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56626"/>
      </p:ext>
    </p:extLst>
  </p:cSld>
  <p:clrMapOvr>
    <a:masterClrMapping/>
  </p:clrMapOvr>
  <p:transition spd="slow" advTm="15000">
    <p:push dir="u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C60E6957C7B147A384766A5A8ADF58" ma:contentTypeVersion="10" ma:contentTypeDescription="Create a new document." ma:contentTypeScope="" ma:versionID="2c4a8326472b1e1300cd25f96a5f3bee">
  <xsd:schema xmlns:xsd="http://www.w3.org/2001/XMLSchema" xmlns:xs="http://www.w3.org/2001/XMLSchema" xmlns:p="http://schemas.microsoft.com/office/2006/metadata/properties" xmlns:ns3="706a1fdb-e05e-4d05-8a92-c507d9ba4407" xmlns:ns4="c1b4432d-8151-4eb7-b52e-30dfaae51a85" targetNamespace="http://schemas.microsoft.com/office/2006/metadata/properties" ma:root="true" ma:fieldsID="25a2533c32aff71658a0f5a19b5ec020" ns3:_="" ns4:_="">
    <xsd:import namespace="706a1fdb-e05e-4d05-8a92-c507d9ba4407"/>
    <xsd:import namespace="c1b4432d-8151-4eb7-b52e-30dfaae51a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a1fdb-e05e-4d05-8a92-c507d9ba44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4432d-8151-4eb7-b52e-30dfaae51a8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06a1fdb-e05e-4d05-8a92-c507d9ba4407" xsi:nil="true"/>
  </documentManagement>
</p:properties>
</file>

<file path=customXml/itemProps1.xml><?xml version="1.0" encoding="utf-8"?>
<ds:datastoreItem xmlns:ds="http://schemas.openxmlformats.org/officeDocument/2006/customXml" ds:itemID="{0EC8BBB0-426B-41B1-927F-098F78F0ED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3F2F74-CFDA-40ED-9B65-301128C78E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6a1fdb-e05e-4d05-8a92-c507d9ba4407"/>
    <ds:schemaRef ds:uri="c1b4432d-8151-4eb7-b52e-30dfaae51a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9C2033-6564-4DA6-BF02-086189AF332F}">
  <ds:schemaRefs>
    <ds:schemaRef ds:uri="c1b4432d-8151-4eb7-b52e-30dfaae51a85"/>
    <ds:schemaRef ds:uri="http://purl.org/dc/dcmitype/"/>
    <ds:schemaRef ds:uri="http://purl.org/dc/elements/1.1/"/>
    <ds:schemaRef ds:uri="706a1fdb-e05e-4d05-8a92-c507d9ba4407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6743</TotalTime>
  <Words>601</Words>
  <Application>Microsoft Office PowerPoint</Application>
  <PresentationFormat>Widescreen</PresentationFormat>
  <Paragraphs>60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Amasis MT Pro Black</vt:lpstr>
      <vt:lpstr>Arial</vt:lpstr>
      <vt:lpstr>Calibri</vt:lpstr>
      <vt:lpstr>Calibri Light</vt:lpstr>
      <vt:lpstr>Lato</vt:lpstr>
      <vt:lpstr>1_Office Theme</vt:lpstr>
      <vt:lpstr>PowerPoint Presentation</vt:lpstr>
      <vt:lpstr>PowerPoint Presentation</vt:lpstr>
      <vt:lpstr>PowerPoint Presentation</vt:lpstr>
      <vt:lpstr>CAREER CENTER EVENTS</vt:lpstr>
      <vt:lpstr>HTM SPEAKER SERIES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Witsaman</dc:creator>
  <cp:lastModifiedBy>Kirsten Rydzewski</cp:lastModifiedBy>
  <cp:revision>182</cp:revision>
  <cp:lastPrinted>2026-09-25T17:31:04Z</cp:lastPrinted>
  <dcterms:created xsi:type="dcterms:W3CDTF">2022-01-28T19:37:52Z</dcterms:created>
  <dcterms:modified xsi:type="dcterms:W3CDTF">2026-10-15T19:03:39Z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0x01010090C60E6957C7B147A384766A5A8ADF58</vt:lpwstr>
  </property>
</Properties>
</file>